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63" r:id="rId3"/>
    <p:sldId id="421" r:id="rId4"/>
    <p:sldId id="363" r:id="rId5"/>
    <p:sldId id="285" r:id="rId6"/>
    <p:sldId id="407" r:id="rId7"/>
    <p:sldId id="422" r:id="rId8"/>
    <p:sldId id="412" r:id="rId9"/>
    <p:sldId id="425" r:id="rId10"/>
    <p:sldId id="423" r:id="rId11"/>
    <p:sldId id="424" r:id="rId12"/>
    <p:sldId id="418" r:id="rId13"/>
    <p:sldId id="426" r:id="rId14"/>
    <p:sldId id="428" r:id="rId15"/>
    <p:sldId id="417" r:id="rId16"/>
    <p:sldId id="396" r:id="rId17"/>
    <p:sldId id="389" r:id="rId18"/>
    <p:sldId id="372" r:id="rId19"/>
    <p:sldId id="420" r:id="rId20"/>
    <p:sldId id="377" r:id="rId21"/>
  </p:sldIdLst>
  <p:sldSz cx="12192000" cy="6858000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CAD458A-4CFD-4F65-93E6-0AF557434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217E18-36D6-454A-82EE-3811438D5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54BC4-9255-4EAC-824E-5B484F04A7C2}" type="datetimeFigureOut">
              <a:rPr lang="cs-CZ" smtClean="0"/>
              <a:t>06.03.2026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F58480-BDD7-4526-9AC5-F2204D5328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C58321-2DE7-4FE7-94BB-014B54148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8190E-4943-4DF8-994D-06E987C21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4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B9B4-BACE-4830-8060-165E69AAB110}" type="datetimeFigureOut">
              <a:rPr lang="cs-CZ" smtClean="0"/>
              <a:t>06.03.2026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3E99-8DF6-4C2E-A65D-B874AD821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DE8E6-3E8E-4F2F-A485-C6E33C28D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E00034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45A8AE-9A8C-45BA-AC94-F1842B30E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91A68-D15E-420D-9B44-F3606A6F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02AE-02FE-49AC-A105-3F248A2F7B9A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264AD4-07DF-4F69-984F-A46D06FB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F890D2-B85D-495F-901C-7B395874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52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7E9A7-6D16-47C8-9DB1-12C59016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57200"/>
            <a:ext cx="43529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A8B70F-5848-47E2-9951-121AFAE0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457201"/>
            <a:ext cx="65897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18257C-2320-4B8E-9D55-0062C3B10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1" y="2057400"/>
            <a:ext cx="43529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9E993A-5D64-4D96-9C2C-7ABD135C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5CA7-8649-42A5-BF43-1B69914FD6A5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069B76-04F8-4324-85DC-8B774B71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6F2328-3DD8-4D0E-80D8-69DFC8EC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DF097FC-6890-4351-B236-5A65C83429D1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28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3EF67-FFD9-4142-952E-1A9BFAE1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57200"/>
            <a:ext cx="43529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FE83E5-3CD8-4217-B04A-FD7B63E9D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457201"/>
            <a:ext cx="65897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3B5486-CD37-4618-BF29-35312F4B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1" y="2057400"/>
            <a:ext cx="43529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03ED7A-1280-4B54-B5F5-2F432CFC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7EFE-1838-4F52-A14D-C13C5B3B74AB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BC2408-EAF9-48F0-9D28-808DD6E2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830618-C68B-4E88-BA26-AD65F492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58C3D8F-6C32-48B2-9A80-52F0F87CA8C3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5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7E43B-145B-4112-9791-FDEE4920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5B1D68-F716-4320-B946-B3F6FB153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77661B-6999-45FB-82F7-D76A4613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E996-9B78-4C12-A5CD-FCA523343216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CB4879-B532-4A7E-9050-26DE692B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AF8309-6585-42F5-93E2-01F64C56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7">
            <a:extLst>
              <a:ext uri="{FF2B5EF4-FFF2-40B4-BE49-F238E27FC236}">
                <a16:creationId xmlns:a16="http://schemas.microsoft.com/office/drawing/2014/main" id="{A3F05ED9-640D-4D2B-A9E9-9B78263B5A15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04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B4D3F5-B907-4150-995D-77BB20054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3048000" cy="5574356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576E31-1BE5-4C95-BF59-D39B176B2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9100" y="365126"/>
            <a:ext cx="8153400" cy="5574356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6B774-9F01-4E49-8E1E-D80A714B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4114-7658-492D-8905-D9C31A6D66A6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B68338-848A-49A7-8E0E-2DDB8D16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B1D13-1EDF-47A2-AC30-2860F2F9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7">
            <a:extLst>
              <a:ext uri="{FF2B5EF4-FFF2-40B4-BE49-F238E27FC236}">
                <a16:creationId xmlns:a16="http://schemas.microsoft.com/office/drawing/2014/main" id="{462F31A9-2754-4766-A759-D86A72F12DE1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24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C33D86-438E-4850-B3C6-57342A83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65128"/>
            <a:ext cx="12192000" cy="527603"/>
          </a:xfrm>
          <a:prstGeom prst="rect">
            <a:avLst/>
          </a:prstGeom>
        </p:spPr>
        <p:txBody>
          <a:bodyPr lIns="252000" rIns="252000"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0E938-06A0-49E8-A6DA-E5742729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892730"/>
            <a:ext cx="12192000" cy="5119367"/>
          </a:xfrm>
          <a:prstGeom prst="rect">
            <a:avLst/>
          </a:prstGeom>
        </p:spPr>
        <p:txBody>
          <a:bodyPr lIns="252000" rIns="25200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8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2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72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5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60CEE2F-DCB1-46AE-915E-8CF46B3168F2}"/>
              </a:ext>
            </a:extLst>
          </p:cNvPr>
          <p:cNvSpPr/>
          <p:nvPr userDrawn="1"/>
        </p:nvSpPr>
        <p:spPr>
          <a:xfrm>
            <a:off x="1" y="204632"/>
            <a:ext cx="12192000" cy="1070716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CFA252-58A4-4023-9584-A79BD19A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0369"/>
            <a:ext cx="11353800" cy="69632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8AADB9-EAF1-4ED5-993C-FEF234C5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548064"/>
            <a:ext cx="11353799" cy="4203248"/>
          </a:xfrm>
        </p:spPr>
        <p:txBody>
          <a:bodyPr>
            <a:normAutofit/>
          </a:bodyPr>
          <a:lstStyle>
            <a:lvl1pPr marL="0" indent="0">
              <a:buClr>
                <a:srgbClr val="E00034"/>
              </a:buClr>
              <a:buNone/>
              <a:defRPr sz="2600"/>
            </a:lvl1pPr>
            <a:lvl2pPr>
              <a:buClr>
                <a:srgbClr val="E00034"/>
              </a:buClr>
              <a:defRPr/>
            </a:lvl2pPr>
            <a:lvl3pPr>
              <a:buClr>
                <a:srgbClr val="E00034"/>
              </a:buClr>
              <a:defRPr/>
            </a:lvl3pPr>
            <a:lvl4pPr>
              <a:buClr>
                <a:srgbClr val="E00034"/>
              </a:buClr>
              <a:defRPr/>
            </a:lvl4pPr>
            <a:lvl5pPr>
              <a:buClr>
                <a:srgbClr val="E00034"/>
              </a:buClr>
              <a:defRPr/>
            </a:lvl5pPr>
          </a:lstStyle>
          <a:p>
            <a:pPr lvl="0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92EFBF-BE4A-4CC9-8EFB-F8E0976F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 b="0"/>
            </a:lvl1pPr>
          </a:lstStyle>
          <a:p>
            <a:r>
              <a:rPr lang="cs-CZ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032E6D-344E-4BDC-8087-7CB2A9F8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cs-CZ" dirty="0"/>
              <a:t>www.fnusa.cz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3E909AE-F462-4910-82B0-CFA95B42E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5640" y="5890662"/>
            <a:ext cx="1717260" cy="7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5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77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4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1573C42-1932-48C2-BDB2-6C29318DA55D}" type="datetimeFigureOut">
              <a:rPr lang="cs-CZ" smtClean="0">
                <a:solidFill>
                  <a:prstClr val="black"/>
                </a:solidFill>
              </a:rPr>
              <a:pPr defTabSz="457200"/>
              <a:t>06.03.2026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7F9A32-DAA3-42C0-8A9B-550CC8909153}" type="slidenum">
              <a:rPr lang="cs-CZ" smtClean="0">
                <a:solidFill>
                  <a:prstClr val="black"/>
                </a:solidFill>
              </a:rPr>
              <a:pPr defTabSz="457200"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3E0B0C7E-5BF4-450F-B872-AAA535DC0E79}"/>
              </a:ext>
            </a:extLst>
          </p:cNvPr>
          <p:cNvSpPr/>
          <p:nvPr userDrawn="1"/>
        </p:nvSpPr>
        <p:spPr>
          <a:xfrm>
            <a:off x="1" y="4251712"/>
            <a:ext cx="12192000" cy="1527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89E57E-3589-495D-9A3E-59DF182B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371987"/>
            <a:ext cx="11353800" cy="2852737"/>
          </a:xfrm>
        </p:spPr>
        <p:txBody>
          <a:bodyPr anchor="b"/>
          <a:lstStyle>
            <a:lvl1pPr>
              <a:defRPr sz="6000">
                <a:solidFill>
                  <a:srgbClr val="E00034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76B49B-7871-4D19-9533-8A3674D3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4251713"/>
            <a:ext cx="11353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4E2512-A5BE-480E-92D3-55C04985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52B-CB47-49AC-BE7F-E9722B037CC4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2AB97-E5FD-482B-B3B2-C37051D2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30D474-72D4-4018-B006-6D18A25F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1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DE990-63DF-4630-9922-128BCD1B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F3DC6E-3B46-4AC1-B767-55F8DA139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825626"/>
            <a:ext cx="5600700" cy="414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85FC8B-BC3F-4DC7-ADA3-DE2626CF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600699" cy="414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17CD82-5DA7-4AB3-8579-9C1D68B6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4C7B-560F-494C-9093-539E84DBD349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02A610-8A89-40D4-B883-24AB9A32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AF8148-C9C1-4B55-A254-CE6D5E1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02880E-A634-41B9-8F92-627DBFA24416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7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DE990-63DF-4630-9922-128BCD1B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F3DC6E-3B46-4AC1-B767-55F8DA139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825626"/>
            <a:ext cx="5600700" cy="414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85FC8B-BC3F-4DC7-ADA3-DE2626CF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600699" cy="414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17CD82-5DA7-4AB3-8579-9C1D68B6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5478-2A92-4A28-8CA8-0533AC9E9E4E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02A610-8A89-40D4-B883-24AB9A32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AF8148-C9C1-4B55-A254-CE6D5E1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02880E-A634-41B9-8F92-627DBFA24416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52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DE990-63DF-4630-9922-128BCD1B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F3DC6E-3B46-4AC1-B767-55F8DA139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825626"/>
            <a:ext cx="5600700" cy="4140000"/>
          </a:xfrm>
          <a:noFill/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85FC8B-BC3F-4DC7-ADA3-DE2626CF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600699" cy="414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17CD82-5DA7-4AB3-8579-9C1D68B6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C30F-703E-4BAB-82AB-90DA8B3E4268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02A610-8A89-40D4-B883-24AB9A32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AF8148-C9C1-4B55-A254-CE6D5E1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02880E-A634-41B9-8F92-627DBFA24416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1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C438-A6AD-43F4-8E0C-81D3E989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65125"/>
            <a:ext cx="113538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E64374-0D73-48B0-84E6-240C37347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1744592"/>
            <a:ext cx="5578475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92DC422-82FC-44FB-B1E8-BF8CBEA64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1" y="2505075"/>
            <a:ext cx="5578475" cy="342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694124C-0D91-4BAB-AD56-A9EE1224B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4592"/>
            <a:ext cx="56007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F450D7E-142B-4028-A865-8EDAED9AF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00700" cy="342000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2602C1-F0AF-45B2-88A6-1053549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8D52-B365-44D0-9FA0-5753FE9D53AA}" type="datetime1">
              <a:rPr lang="cs-CZ" smtClean="0"/>
              <a:t>06.03.2026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AC5D16-11EE-4711-8444-C73F62C2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0E1D68-22C5-492D-BB66-8D20222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7">
            <a:extLst>
              <a:ext uri="{FF2B5EF4-FFF2-40B4-BE49-F238E27FC236}">
                <a16:creationId xmlns:a16="http://schemas.microsoft.com/office/drawing/2014/main" id="{9A484575-F51C-4C4F-A03C-DB22C63D1671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62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4">
            <a:extLst>
              <a:ext uri="{FF2B5EF4-FFF2-40B4-BE49-F238E27FC236}">
                <a16:creationId xmlns:a16="http://schemas.microsoft.com/office/drawing/2014/main" id="{0F91C7D1-C2A2-422F-B995-21062286A74B}"/>
              </a:ext>
            </a:extLst>
          </p:cNvPr>
          <p:cNvSpPr/>
          <p:nvPr userDrawn="1"/>
        </p:nvSpPr>
        <p:spPr>
          <a:xfrm>
            <a:off x="3097428" y="1"/>
            <a:ext cx="9094573" cy="6866237"/>
          </a:xfrm>
          <a:custGeom>
            <a:avLst/>
            <a:gdLst>
              <a:gd name="connsiteX0" fmla="*/ 0 w 9094573"/>
              <a:gd name="connsiteY0" fmla="*/ 0 h 6858000"/>
              <a:gd name="connsiteX1" fmla="*/ 9094573 w 9094573"/>
              <a:gd name="connsiteY1" fmla="*/ 0 h 6858000"/>
              <a:gd name="connsiteX2" fmla="*/ 9094573 w 9094573"/>
              <a:gd name="connsiteY2" fmla="*/ 6858000 h 6858000"/>
              <a:gd name="connsiteX3" fmla="*/ 0 w 9094573"/>
              <a:gd name="connsiteY3" fmla="*/ 6858000 h 6858000"/>
              <a:gd name="connsiteX4" fmla="*/ 0 w 9094573"/>
              <a:gd name="connsiteY4" fmla="*/ 0 h 6858000"/>
              <a:gd name="connsiteX0" fmla="*/ 0 w 9094573"/>
              <a:gd name="connsiteY0" fmla="*/ 0 h 6866237"/>
              <a:gd name="connsiteX1" fmla="*/ 9094573 w 9094573"/>
              <a:gd name="connsiteY1" fmla="*/ 0 h 6866237"/>
              <a:gd name="connsiteX2" fmla="*/ 9094573 w 9094573"/>
              <a:gd name="connsiteY2" fmla="*/ 6858000 h 6866237"/>
              <a:gd name="connsiteX3" fmla="*/ 3641125 w 9094573"/>
              <a:gd name="connsiteY3" fmla="*/ 6866237 h 6866237"/>
              <a:gd name="connsiteX4" fmla="*/ 0 w 9094573"/>
              <a:gd name="connsiteY4" fmla="*/ 0 h 6866237"/>
              <a:gd name="connsiteX0" fmla="*/ 0 w 9094573"/>
              <a:gd name="connsiteY0" fmla="*/ 0 h 6866237"/>
              <a:gd name="connsiteX1" fmla="*/ 9094573 w 9094573"/>
              <a:gd name="connsiteY1" fmla="*/ 0 h 6866237"/>
              <a:gd name="connsiteX2" fmla="*/ 9094573 w 9094573"/>
              <a:gd name="connsiteY2" fmla="*/ 6858000 h 6866237"/>
              <a:gd name="connsiteX3" fmla="*/ 3690552 w 9094573"/>
              <a:gd name="connsiteY3" fmla="*/ 6866237 h 6866237"/>
              <a:gd name="connsiteX4" fmla="*/ 0 w 9094573"/>
              <a:gd name="connsiteY4" fmla="*/ 0 h 686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4573" h="6866237">
                <a:moveTo>
                  <a:pt x="0" y="0"/>
                </a:moveTo>
                <a:lnTo>
                  <a:pt x="9094573" y="0"/>
                </a:lnTo>
                <a:lnTo>
                  <a:pt x="9094573" y="6858000"/>
                </a:lnTo>
                <a:lnTo>
                  <a:pt x="3690552" y="6866237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7A5BA5-1D37-463B-B426-112D397D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49" y="410368"/>
            <a:ext cx="7538651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099F47-355C-4FB3-83FA-6193FAEF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68D9-625F-44CC-AEB0-C8D1ADE60A0E}" type="datetime1">
              <a:rPr lang="cs-CZ" smtClean="0"/>
              <a:t>06.03.2026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848BE54-5290-4347-A1B4-32C61CBAC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853" y="319088"/>
            <a:ext cx="26955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34B17F-63D7-4BC5-98AA-71F266FE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DC19-23AE-44C0-8029-11B25442E47A}" type="datetime1">
              <a:rPr lang="cs-CZ" smtClean="0"/>
              <a:t>06.03.2026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A99A44-780B-42DB-BE3E-FE73BDA9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A805AE-1C89-4F7C-BCBA-F4200BF7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836B7AE-0941-4710-92AC-074D1E9B9771}"/>
              </a:ext>
            </a:extLst>
          </p:cNvPr>
          <p:cNvSpPr/>
          <p:nvPr userDrawn="1"/>
        </p:nvSpPr>
        <p:spPr>
          <a:xfrm>
            <a:off x="419102" y="6010472"/>
            <a:ext cx="11353798" cy="118468"/>
          </a:xfrm>
          <a:custGeom>
            <a:avLst/>
            <a:gdLst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0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154781 w 11353798"/>
              <a:gd name="connsiteY3" fmla="*/ 208162 h 208162"/>
              <a:gd name="connsiteX4" fmla="*/ 0 w 11353798"/>
              <a:gd name="connsiteY4" fmla="*/ 0 h 208162"/>
              <a:gd name="connsiteX0" fmla="*/ 0 w 11353798"/>
              <a:gd name="connsiteY0" fmla="*/ 0 h 208162"/>
              <a:gd name="connsiteX1" fmla="*/ 11353798 w 11353798"/>
              <a:gd name="connsiteY1" fmla="*/ 0 h 208162"/>
              <a:gd name="connsiteX2" fmla="*/ 11353798 w 11353798"/>
              <a:gd name="connsiteY2" fmla="*/ 208162 h 208162"/>
              <a:gd name="connsiteX3" fmla="*/ 78581 w 11353798"/>
              <a:gd name="connsiteY3" fmla="*/ 208162 h 208162"/>
              <a:gd name="connsiteX4" fmla="*/ 0 w 11353798"/>
              <a:gd name="connsiteY4" fmla="*/ 0 h 2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798" h="208162">
                <a:moveTo>
                  <a:pt x="0" y="0"/>
                </a:moveTo>
                <a:lnTo>
                  <a:pt x="11353798" y="0"/>
                </a:lnTo>
                <a:lnTo>
                  <a:pt x="11353798" y="208162"/>
                </a:lnTo>
                <a:lnTo>
                  <a:pt x="78581" y="208162"/>
                </a:lnTo>
                <a:lnTo>
                  <a:pt x="0" y="0"/>
                </a:lnTo>
                <a:close/>
              </a:path>
            </a:pathLst>
          </a:cu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41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134229-A19D-4A01-8638-7B3D5507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0368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D4D1E6-4EFA-432E-A2CB-A76EBE73C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1859058"/>
            <a:ext cx="11353800" cy="412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B1AEEC-F148-40ED-93DC-57120A5C0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9100" y="6173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8841-C1F0-4CDE-AE8A-9AE0999E633C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F0D29-3D43-4800-9B99-45D42949F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1737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B6FAE-0DCC-4252-A5D6-ED00BCC3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700" y="6173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A271-3C9E-4D3E-820D-613A24A26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0003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3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3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3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3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30C10FD7-8758-4633-B050-CC294FC284A6}"/>
              </a:ext>
            </a:extLst>
          </p:cNvPr>
          <p:cNvSpPr/>
          <p:nvPr userDrawn="1"/>
        </p:nvSpPr>
        <p:spPr>
          <a:xfrm>
            <a:off x="3" y="118790"/>
            <a:ext cx="12192000" cy="163334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653" tIns="32326" rIns="64653" bIns="32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cs-CZ" sz="1273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1E4AA8-1807-4E78-96C9-1A24980FEB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28" y="6042465"/>
            <a:ext cx="1841951" cy="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396EB-0093-4255-A3CA-681324DB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/>
              <a:t>NABÍDKA Z NEMOCNIČNÍ LÉKÁRNY FNUSA 3/2026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958305-E134-4336-8098-4B5F1EBAE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Vitamíny a přípravky na posílení imunity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Multivitamíny</a:t>
            </a:r>
            <a:r>
              <a:rPr lang="cs-CZ" sz="2800" dirty="0"/>
              <a:t> na celý 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Výhodná balení přípravků a akční ceny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Široký sortiment léčebné kosmetiky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pl-PL" sz="3000" b="1" dirty="0"/>
              <a:t>PLATÍ OD 1. 3. DO 31. 3. 2026 NEBO DO VYPRODÁNÍ ZÁSOB.</a:t>
            </a:r>
          </a:p>
          <a:p>
            <a:r>
              <a:rPr lang="pl-PL" sz="3000" b="1" u="sng" dirty="0"/>
              <a:t>Některé nabídky jsou časově omezeny</a:t>
            </a:r>
            <a:r>
              <a:rPr lang="pl-PL" sz="3000" dirty="0"/>
              <a:t>.</a:t>
            </a:r>
          </a:p>
          <a:p>
            <a:r>
              <a:rPr lang="cs-CZ" sz="2800" b="1" u="sng" dirty="0"/>
              <a:t>Dostupnost produktů se může v jednotlivých lékárnách lišit.</a:t>
            </a:r>
          </a:p>
          <a:p>
            <a:r>
              <a:rPr lang="cs-CZ" sz="2300" dirty="0"/>
              <a:t>Vždy si pečlivě pročtěte příbalový leták, návod k použití a informace o bezpečném používání. </a:t>
            </a:r>
          </a:p>
          <a:p>
            <a:r>
              <a:rPr lang="cs-CZ" sz="2300" dirty="0"/>
              <a:t>Způsob použití léčivých přípravků a zdravotnických prostředků konzultujte s lékařem nebo lékárníkem.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A26ADA-5866-4918-90AB-89DC3B01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0880E-3A0D-46C0-ADB6-8801C78B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3" y="6173788"/>
            <a:ext cx="5566610" cy="365125"/>
          </a:xfrm>
        </p:spPr>
        <p:txBody>
          <a:bodyPr/>
          <a:lstStyle/>
          <a:p>
            <a:r>
              <a:rPr lang="cs-CZ" sz="2000" dirty="0"/>
              <a:t>www.fnusa.cz       facebook.com/</a:t>
            </a:r>
            <a:r>
              <a:rPr lang="cs-CZ" sz="2000" dirty="0" err="1"/>
              <a:t>fnusa.icrc</a:t>
            </a:r>
            <a:r>
              <a:rPr lang="cs-CZ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3913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KLORANE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399" y="1655100"/>
            <a:ext cx="7607969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100 Kč</a:t>
            </a:r>
          </a:p>
          <a:p>
            <a:pPr algn="ctr"/>
            <a:r>
              <a:rPr lang="cs-CZ" sz="14400" b="1" dirty="0"/>
              <a:t>PŘI NÁKUPU NAD 390 Kč.</a:t>
            </a:r>
          </a:p>
          <a:p>
            <a:pPr algn="ctr"/>
            <a:endParaRPr lang="cs-CZ" sz="14400" b="1" dirty="0"/>
          </a:p>
          <a:p>
            <a:pPr algn="ctr"/>
            <a:r>
              <a:rPr lang="cs-CZ" sz="7200" b="1" dirty="0"/>
              <a:t>Akce platí do 31. 3.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7802751" y="1359348"/>
            <a:ext cx="4148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B310B9-B566-40CD-A4B6-ACC6C01C3310}"/>
              </a:ext>
            </a:extLst>
          </p:cNvPr>
          <p:cNvPicPr/>
          <p:nvPr/>
        </p:nvPicPr>
        <p:blipFill rotWithShape="1">
          <a:blip r:embed="rId2"/>
          <a:srcRect l="58697" t="13844" r="9392"/>
          <a:stretch/>
        </p:blipFill>
        <p:spPr bwMode="auto">
          <a:xfrm>
            <a:off x="1172104" y="1594818"/>
            <a:ext cx="2595563" cy="3668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LA-ROCHE POSAY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933" y="1655100"/>
            <a:ext cx="7997435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20 %</a:t>
            </a:r>
          </a:p>
          <a:p>
            <a:pPr algn="ctr"/>
            <a:r>
              <a:rPr lang="cs-CZ" sz="14400" b="1" dirty="0"/>
              <a:t>NA NÁKUP PRODUKTŮ LA-ROCHE POSAY.</a:t>
            </a:r>
          </a:p>
          <a:p>
            <a:pPr algn="ctr"/>
            <a:endParaRPr lang="cs-CZ" sz="11100" b="1" dirty="0"/>
          </a:p>
          <a:p>
            <a:pPr algn="ctr"/>
            <a:r>
              <a:rPr lang="cs-CZ" sz="7200" b="1" dirty="0"/>
              <a:t>Akce platí do 31.3.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6565900" y="1362454"/>
            <a:ext cx="520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 a v </a:t>
            </a:r>
            <a:r>
              <a:rPr lang="cs-CZ" sz="1400" b="1" u="sng" dirty="0" err="1"/>
              <a:t>Hansenově</a:t>
            </a:r>
            <a:r>
              <a:rPr lang="cs-CZ" sz="1400" b="1" u="sng" dirty="0"/>
              <a:t> budově.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4B7EF11-A3B8-4AA9-A57E-A526EF6FCF57}"/>
              </a:ext>
            </a:extLst>
          </p:cNvPr>
          <p:cNvPicPr/>
          <p:nvPr/>
        </p:nvPicPr>
        <p:blipFill rotWithShape="1">
          <a:blip r:embed="rId2"/>
          <a:srcRect l="53241" t="26763" r="18982" b="6174"/>
          <a:stretch/>
        </p:blipFill>
        <p:spPr bwMode="auto">
          <a:xfrm>
            <a:off x="344905" y="1516343"/>
            <a:ext cx="3009265" cy="390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4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EUCERIN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3" y="1655100"/>
            <a:ext cx="7616436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</a:t>
            </a:r>
          </a:p>
          <a:p>
            <a:pPr algn="ctr"/>
            <a:r>
              <a:rPr lang="cs-CZ" sz="12800" b="1" dirty="0"/>
              <a:t>PŘI NÁKUPU PRODUKTŮ PROTI VRÁSKÁM A PIGMENTOVÝM SKVRNÁM.</a:t>
            </a:r>
          </a:p>
          <a:p>
            <a:pPr algn="ctr"/>
            <a:endParaRPr lang="cs-CZ" sz="11100" b="1" dirty="0"/>
          </a:p>
          <a:p>
            <a:pPr algn="ctr"/>
            <a:r>
              <a:rPr lang="cs-CZ" sz="7200" b="1" dirty="0"/>
              <a:t>Akce platí do 31.3.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6565900" y="1362454"/>
            <a:ext cx="520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 a v </a:t>
            </a:r>
            <a:r>
              <a:rPr lang="cs-CZ" sz="1400" b="1" u="sng" dirty="0" err="1"/>
              <a:t>Hansenově</a:t>
            </a:r>
            <a:r>
              <a:rPr lang="cs-CZ" sz="1400" b="1" u="sng" dirty="0"/>
              <a:t> budově.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312A269-3EBA-44E0-B583-530618CA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3" y="2596158"/>
            <a:ext cx="3881967" cy="19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EUCERIN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3" y="1655100"/>
            <a:ext cx="7616436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/>
              <a:t>SLEVA 250 </a:t>
            </a:r>
            <a:r>
              <a:rPr lang="cs-CZ" sz="17600" b="1" dirty="0"/>
              <a:t>Kč</a:t>
            </a:r>
          </a:p>
          <a:p>
            <a:pPr algn="ctr"/>
            <a:r>
              <a:rPr lang="cs-CZ" sz="14400" b="1" dirty="0"/>
              <a:t>NA PRODUKTY Z ŘADY EUCERIN SUN.</a:t>
            </a:r>
          </a:p>
          <a:p>
            <a:pPr algn="ctr"/>
            <a:endParaRPr lang="cs-CZ" sz="11100" b="1" dirty="0"/>
          </a:p>
          <a:p>
            <a:pPr algn="ctr"/>
            <a:r>
              <a:rPr lang="cs-CZ" sz="7200" b="1" dirty="0"/>
              <a:t>Akce platí do 31.3.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6565900" y="1362454"/>
            <a:ext cx="520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 a v </a:t>
            </a:r>
            <a:r>
              <a:rPr lang="cs-CZ" sz="1400" b="1" u="sng" dirty="0" err="1"/>
              <a:t>Hansenově</a:t>
            </a:r>
            <a:r>
              <a:rPr lang="cs-CZ" sz="1400" b="1" u="sng" dirty="0"/>
              <a:t> budově.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C3BB14B-D0F8-4748-AEF6-140A87EEFE00}"/>
              </a:ext>
            </a:extLst>
          </p:cNvPr>
          <p:cNvPicPr/>
          <p:nvPr/>
        </p:nvPicPr>
        <p:blipFill rotWithShape="1">
          <a:blip r:embed="rId2"/>
          <a:srcRect l="27417" t="14837" r="27423" b="27625"/>
          <a:stretch/>
        </p:blipFill>
        <p:spPr bwMode="auto">
          <a:xfrm>
            <a:off x="547515" y="2248535"/>
            <a:ext cx="3295015" cy="236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9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VICHY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533" y="1902121"/>
            <a:ext cx="7641835" cy="40838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 25 % </a:t>
            </a:r>
          </a:p>
          <a:p>
            <a:pPr algn="ctr"/>
            <a:r>
              <a:rPr lang="cs-CZ" sz="12800" b="1" dirty="0"/>
              <a:t>NA PRODUKTY LIFTACTIV A NEOVADIOL.</a:t>
            </a:r>
          </a:p>
          <a:p>
            <a:pPr algn="ctr"/>
            <a:endParaRPr lang="cs-CZ" sz="11200" b="1" dirty="0"/>
          </a:p>
          <a:p>
            <a:pPr algn="ctr"/>
            <a:r>
              <a:rPr lang="cs-CZ" sz="7200" b="1" dirty="0"/>
              <a:t>Akce platí do 31. 3. 2026 nebo do vyprodání zásob. 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1" dirty="0"/>
              <a:t>Sleva se nevztahuje na </a:t>
            </a:r>
            <a:r>
              <a:rPr lang="cs-CZ" sz="4800" b="1" dirty="0" err="1"/>
              <a:t>Liftactiv</a:t>
            </a:r>
            <a:r>
              <a:rPr lang="cs-CZ" sz="4800" b="1" dirty="0"/>
              <a:t> </a:t>
            </a:r>
            <a:r>
              <a:rPr lang="cs-CZ" sz="4800" b="1" dirty="0" err="1"/>
              <a:t>Collagen</a:t>
            </a:r>
            <a:r>
              <a:rPr lang="cs-CZ" sz="4800" b="1" dirty="0"/>
              <a:t> </a:t>
            </a:r>
            <a:r>
              <a:rPr lang="cs-CZ" sz="4800" b="1" dirty="0" err="1"/>
              <a:t>Specialist</a:t>
            </a:r>
            <a:r>
              <a:rPr lang="cs-CZ" sz="4800" b="1" dirty="0"/>
              <a:t> oční sérum a </a:t>
            </a:r>
            <a:r>
              <a:rPr lang="cs-CZ" sz="4800" b="1" dirty="0" err="1"/>
              <a:t>Liftactiv</a:t>
            </a:r>
            <a:r>
              <a:rPr lang="cs-CZ" sz="4800" b="1" dirty="0"/>
              <a:t> </a:t>
            </a:r>
            <a:r>
              <a:rPr lang="cs-CZ" sz="4800" b="1" dirty="0" err="1"/>
              <a:t>Collagen</a:t>
            </a:r>
            <a:r>
              <a:rPr lang="cs-CZ" sz="4800" b="1" dirty="0"/>
              <a:t> </a:t>
            </a:r>
            <a:r>
              <a:rPr lang="cs-CZ" sz="4800" b="1" dirty="0" err="1"/>
              <a:t>Specialist</a:t>
            </a:r>
            <a:r>
              <a:rPr lang="cs-CZ" sz="4800" b="1" dirty="0"/>
              <a:t> rozjasňující gel.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4409AD-55D0-4948-9ECD-89B5D650B48F}"/>
              </a:ext>
            </a:extLst>
          </p:cNvPr>
          <p:cNvPicPr/>
          <p:nvPr/>
        </p:nvPicPr>
        <p:blipFill rotWithShape="1">
          <a:blip r:embed="rId2"/>
          <a:srcRect l="54067" t="12920" r="18320" b="26477"/>
          <a:stretch/>
        </p:blipFill>
        <p:spPr bwMode="auto">
          <a:xfrm>
            <a:off x="541866" y="1655100"/>
            <a:ext cx="3455882" cy="3864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A000E6-0580-4F95-9F40-0256C350F476}"/>
              </a:ext>
            </a:extLst>
          </p:cNvPr>
          <p:cNvSpPr txBox="1"/>
          <p:nvPr/>
        </p:nvSpPr>
        <p:spPr>
          <a:xfrm>
            <a:off x="6832599" y="1292156"/>
            <a:ext cx="52493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 a v </a:t>
            </a:r>
            <a:r>
              <a:rPr lang="cs-CZ" sz="1400" b="1" u="sng" dirty="0" err="1"/>
              <a:t>Hansenově</a:t>
            </a:r>
            <a:r>
              <a:rPr lang="cs-CZ" sz="1400" b="1" u="sng" dirty="0"/>
              <a:t> budově.</a:t>
            </a:r>
          </a:p>
        </p:txBody>
      </p:sp>
    </p:spTree>
    <p:extLst>
      <p:ext uri="{BB962C8B-B14F-4D97-AF65-F5344CB8AC3E}">
        <p14:creationId xmlns:p14="http://schemas.microsoft.com/office/powerpoint/2010/main" val="28745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VICHY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333" y="1902121"/>
            <a:ext cx="6067035" cy="3944610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cs-CZ" sz="11200" b="1" dirty="0"/>
              <a:t>VICHY</a:t>
            </a: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200 Kč</a:t>
            </a:r>
          </a:p>
          <a:p>
            <a:pPr algn="ctr"/>
            <a:r>
              <a:rPr lang="cs-CZ" sz="14400" b="1" dirty="0"/>
              <a:t>PŘI NÁKUPU NAD 900 Kč.</a:t>
            </a:r>
          </a:p>
          <a:p>
            <a:pPr algn="ctr"/>
            <a:endParaRPr lang="cs-CZ" sz="5600" b="1" dirty="0"/>
          </a:p>
          <a:p>
            <a:pPr algn="ctr"/>
            <a:r>
              <a:rPr lang="cs-CZ" sz="7200" b="1" dirty="0"/>
              <a:t>Akce platí do 31.3. 2026 nebo do vyprodání zásob. </a:t>
            </a:r>
          </a:p>
          <a:p>
            <a:pPr algn="ctr"/>
            <a:r>
              <a:rPr lang="cs-CZ" sz="72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18" y="1283625"/>
            <a:ext cx="6200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195F735-54DE-4FA3-B3C9-D60CA3A0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41447"/>
            <a:ext cx="4932091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0369"/>
            <a:ext cx="11353800" cy="624348"/>
          </a:xfrm>
        </p:spPr>
        <p:txBody>
          <a:bodyPr>
            <a:noAutofit/>
          </a:bodyPr>
          <a:lstStyle/>
          <a:p>
            <a:pPr algn="ctr"/>
            <a:br>
              <a:rPr lang="cs-CZ" sz="3600" b="1" dirty="0"/>
            </a:br>
            <a:r>
              <a:rPr lang="cs-CZ" sz="3600" b="1" dirty="0"/>
              <a:t>MAGNEROT 500mg 100 tablet </a:t>
            </a:r>
            <a:br>
              <a:rPr lang="nb-NO" sz="2400" b="1" dirty="0"/>
            </a:br>
            <a:endParaRPr lang="cs-CZ" sz="24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8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5" y="6171363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800" y="1651001"/>
            <a:ext cx="7726917" cy="411480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304,- </a:t>
            </a:r>
            <a:endParaRPr lang="cs-CZ" sz="1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Léčivý přípravek </a:t>
            </a:r>
            <a:r>
              <a:rPr lang="cs-CZ" sz="1400" b="0" i="0" dirty="0">
                <a:effectLst/>
              </a:rPr>
              <a:t>s obsahem jedinečné kombinace hořčíku a kyseliny </a:t>
            </a:r>
            <a:r>
              <a:rPr lang="cs-CZ" sz="1400" b="0" i="0" dirty="0" err="1">
                <a:effectLst/>
              </a:rPr>
              <a:t>orotové</a:t>
            </a:r>
            <a:r>
              <a:rPr lang="cs-CZ" sz="1400" b="0" i="0" dirty="0">
                <a:effectLst/>
              </a:rPr>
              <a:t> (magnesium </a:t>
            </a:r>
            <a:r>
              <a:rPr lang="cs-CZ" sz="1400" b="0" i="0" dirty="0" err="1">
                <a:effectLst/>
              </a:rPr>
              <a:t>orotát</a:t>
            </a:r>
            <a:r>
              <a:rPr lang="cs-CZ" sz="1400" b="0" i="0" dirty="0">
                <a:effectLst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i="0" dirty="0">
                <a:effectLst/>
              </a:rPr>
              <a:t>Používá se </a:t>
            </a:r>
            <a:r>
              <a:rPr lang="cs-CZ" sz="1400" b="0" i="0" dirty="0">
                <a:effectLst/>
              </a:rPr>
              <a:t>při poruchách svalové a srdeční činnosti  způsobených nedostatkem hořčíku, jako jsou křeče v lýtkách, tetanus (svalové záškuby) nebo angína pectoris (bolest v hrudníku vyvolaná přechodným nedostatečným prokrvením srdce).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Užívá se též </a:t>
            </a:r>
            <a:r>
              <a:rPr lang="cs-CZ" sz="1400" i="0" dirty="0">
                <a:effectLst/>
              </a:rPr>
              <a:t>při nedostatku hořčíku </a:t>
            </a:r>
            <a:r>
              <a:rPr lang="cs-CZ" sz="1400" b="0" i="0" dirty="0">
                <a:effectLst/>
              </a:rPr>
              <a:t>následkem jednostranné výživy nebo užívání různých léků (antikoncepční a močopudné přípravky nebo projímadla), při alkoholismu nebo při nedostatečné kompenzaci zvýšené potřeby hořčíku (kojení, zvýšená hladina stresu).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0" i="0" strike="noStrike" dirty="0">
                <a:effectLst/>
              </a:rPr>
              <a:t>Kyselina </a:t>
            </a:r>
            <a:r>
              <a:rPr lang="cs-CZ" sz="1400" b="0" i="0" strike="noStrike" dirty="0" err="1">
                <a:effectLst/>
              </a:rPr>
              <a:t>orotová</a:t>
            </a:r>
            <a:r>
              <a:rPr lang="cs-CZ" sz="1400" b="0" i="0" dirty="0">
                <a:effectLst/>
              </a:rPr>
              <a:t> je nosič, na který je navázané magnesium, díky této vazbě se zlepšuje vstřebávání magnesia.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Dávkování je individuální podle závažnosti nedostatku hořčíku, event. potřeby. Neurčí-li lékař jinak, počáteční dávka je 3krát denně 2 tablety po dobu jednoho týdne, poté 1 až 2krát denně 1 až 2 tablety. Děti od 6 let užívají přípravek </a:t>
            </a:r>
            <a:r>
              <a:rPr lang="cs-CZ" sz="1400" dirty="0" err="1"/>
              <a:t>Magnerot</a:t>
            </a:r>
            <a:r>
              <a:rPr lang="cs-CZ" sz="1400" dirty="0"/>
              <a:t> v dávkování 3x denně 1 tabletu. </a:t>
            </a:r>
            <a:endParaRPr lang="cs-CZ" sz="1400" b="0" i="0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Délka léčby je minimálně 6 týdnů. </a:t>
            </a:r>
            <a:r>
              <a:rPr lang="cs-CZ" sz="1400" dirty="0" err="1"/>
              <a:t>Magnerot</a:t>
            </a:r>
            <a:r>
              <a:rPr lang="cs-CZ" sz="1400" dirty="0"/>
              <a:t> lze užívat i dlouhodobě. O užívání přípravku </a:t>
            </a:r>
            <a:r>
              <a:rPr lang="cs-CZ" sz="1400" dirty="0" err="1"/>
              <a:t>Magnerot</a:t>
            </a:r>
            <a:r>
              <a:rPr lang="cs-CZ" sz="1400" dirty="0"/>
              <a:t> delším než 6 týdnů se vždy poraďte s lékařem.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1400" dirty="0">
              <a:solidFill>
                <a:srgbClr val="000000"/>
              </a:solidFill>
            </a:endParaRPr>
          </a:p>
          <a:p>
            <a:pPr algn="just"/>
            <a:endParaRPr lang="cs-CZ" sz="1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AutoShape 4" descr="Hylak forte roztok 100 m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65175" y="5630308"/>
            <a:ext cx="890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Pečlivě čtěte příbalovou informaci. </a:t>
            </a:r>
          </a:p>
          <a:p>
            <a:r>
              <a:rPr lang="cs-CZ" sz="9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Magnesii </a:t>
            </a:r>
            <a:r>
              <a:rPr lang="cs-CZ" sz="9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orotas</a:t>
            </a:r>
            <a:r>
              <a:rPr lang="cs-CZ" sz="9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cs-CZ" sz="9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dihydricus</a:t>
            </a:r>
            <a:r>
              <a:rPr lang="cs-CZ" sz="9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500 mg (odp. Magnesium 32,8 mg) v 1 tabletě</a:t>
            </a:r>
            <a:r>
              <a:rPr lang="cs-CZ" sz="900" b="0" i="0" dirty="0">
                <a:solidFill>
                  <a:srgbClr val="000000"/>
                </a:solidFill>
                <a:effectLst/>
              </a:rPr>
              <a:t>.</a:t>
            </a:r>
            <a:endParaRPr lang="cs-CZ" sz="900" b="1" dirty="0"/>
          </a:p>
        </p:txBody>
      </p:sp>
      <p:sp>
        <p:nvSpPr>
          <p:cNvPr id="7" name="AutoShape 4" descr="Olynth HA 1 mg/ml nosní sprej 10 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aralen 500 mg 24 tabl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CE6E486-702E-4275-BBF0-8675DF13B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4" t="19779" r="11651" b="15206"/>
          <a:stretch/>
        </p:blipFill>
        <p:spPr>
          <a:xfrm>
            <a:off x="419100" y="2520519"/>
            <a:ext cx="2743200" cy="21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0369"/>
            <a:ext cx="11353800" cy="624348"/>
          </a:xfrm>
        </p:spPr>
        <p:txBody>
          <a:bodyPr>
            <a:noAutofit/>
          </a:bodyPr>
          <a:lstStyle/>
          <a:p>
            <a:pPr algn="ctr"/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REVITANERV STRONG 30 tobolek  </a:t>
            </a:r>
            <a:br>
              <a:rPr lang="cs-CZ" sz="3600" b="1" dirty="0"/>
            </a:br>
            <a:br>
              <a:rPr lang="cs-CZ" sz="3600" b="1" dirty="0"/>
            </a:br>
            <a:endParaRPr lang="cs-CZ" sz="36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8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5" y="6150097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867" y="1803804"/>
            <a:ext cx="7236439" cy="3495354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464,- </a:t>
            </a:r>
            <a:endParaRPr lang="cs-CZ" sz="5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474747"/>
                </a:solidFill>
                <a:effectLst/>
              </a:rPr>
              <a:t>Doplněk stravy s obsahem kyseliny alfa-</a:t>
            </a:r>
            <a:r>
              <a:rPr lang="cs-CZ" sz="1400" b="0" i="0" dirty="0" err="1">
                <a:solidFill>
                  <a:srgbClr val="474747"/>
                </a:solidFill>
                <a:effectLst/>
              </a:rPr>
              <a:t>lipoové</a:t>
            </a:r>
            <a:r>
              <a:rPr lang="cs-CZ" sz="1400" b="0" i="0" dirty="0">
                <a:solidFill>
                  <a:srgbClr val="474747"/>
                </a:solidFill>
                <a:effectLst/>
              </a:rPr>
              <a:t>, extraktu z Ginkgo </a:t>
            </a:r>
            <a:r>
              <a:rPr lang="cs-CZ" sz="1400" b="0" i="0" dirty="0" err="1">
                <a:solidFill>
                  <a:srgbClr val="474747"/>
                </a:solidFill>
                <a:effectLst/>
              </a:rPr>
              <a:t>biloby</a:t>
            </a:r>
            <a:r>
              <a:rPr lang="cs-CZ" sz="1400" b="0" i="0" dirty="0">
                <a:solidFill>
                  <a:srgbClr val="474747"/>
                </a:solidFill>
                <a:effectLst/>
              </a:rPr>
              <a:t>, niacinu, kyseliny pantothenové, vitaminů E, B1, B6, B2 a selenu.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4D4D4D"/>
                </a:solidFill>
                <a:effectLst/>
              </a:rPr>
              <a:t>Vitamíny B1, B2, B3 a B6 přispívají k normální činnosti nervové soustavy. </a:t>
            </a:r>
            <a:endParaRPr lang="cs-CZ" sz="1400" dirty="0">
              <a:solidFill>
                <a:srgbClr val="47474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4D4D4D"/>
                </a:solidFill>
                <a:effectLst/>
              </a:rPr>
              <a:t>Vitamín B1 a B6 přispívají k normální psychické činnosti.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Kyselina pantothenová pomáhá se syntézou a metabolismem steroidních hormonů, vitaminu D a některých neurotransmiterů.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Selen zajišťuje zdravou činnost štítné žlázy a správné fungování imunitního systému.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0" dirty="0">
                <a:solidFill>
                  <a:srgbClr val="4D4D4D"/>
                </a:solidFill>
                <a:effectLst/>
              </a:rPr>
              <a:t>1 tableta denně nejlépe během jednoho z hlavních jídel. </a:t>
            </a:r>
            <a:endParaRPr lang="cs-CZ" sz="1400" dirty="0">
              <a:effectLst/>
            </a:endParaRPr>
          </a:p>
          <a:p>
            <a:endParaRPr lang="cs-CZ" sz="1000" b="1" i="0" dirty="0">
              <a:solidFill>
                <a:srgbClr val="4D4D4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AutoShape 4" descr="Hylak forte roztok 100 m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24934" y="5623229"/>
            <a:ext cx="88922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 použitím si přečtěte návod k použití a informace o bezpečném používání.</a:t>
            </a:r>
            <a:endParaRPr lang="cs-CZ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000" dirty="0"/>
              <a:t>Doplněk stravy. Užívání doplňku stravy nenahrazuje pestrou a vyváženou stravu a zdravý životní styl.</a:t>
            </a:r>
            <a:r>
              <a:rPr lang="cs-CZ" sz="1000" b="1" dirty="0"/>
              <a:t> </a:t>
            </a:r>
          </a:p>
        </p:txBody>
      </p:sp>
      <p:sp>
        <p:nvSpPr>
          <p:cNvPr id="7" name="AutoShape 4" descr="Olynth HA 1 mg/ml nosní sprej 10 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aralen 500 mg 24 tabl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9038E54-A93C-46D0-A830-FACA6A944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7" t="16476" r="10381" b="14699"/>
          <a:stretch/>
        </p:blipFill>
        <p:spPr>
          <a:xfrm>
            <a:off x="857694" y="2637323"/>
            <a:ext cx="2650067" cy="22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0369"/>
            <a:ext cx="11353800" cy="624348"/>
          </a:xfrm>
        </p:spPr>
        <p:txBody>
          <a:bodyPr>
            <a:noAutofit/>
          </a:bodyPr>
          <a:lstStyle/>
          <a:p>
            <a:pPr algn="ctr"/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LUTAMAX DUO 20 mg 30 tobolek</a:t>
            </a: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8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5" y="6150097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067" y="1669313"/>
            <a:ext cx="7414239" cy="3953916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311,- </a:t>
            </a:r>
            <a:endParaRPr lang="cs-CZ" sz="5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Lutamax</a:t>
            </a:r>
            <a:r>
              <a:rPr lang="cs-CZ" sz="1400" dirty="0"/>
              <a:t> Duo je d</a:t>
            </a:r>
            <a:r>
              <a:rPr lang="cs-CZ" sz="1400" i="0" dirty="0">
                <a:effectLst/>
              </a:rPr>
              <a:t>oplněk stravy</a:t>
            </a:r>
            <a:r>
              <a:rPr lang="cs-CZ" sz="1400" i="0" dirty="0"/>
              <a:t>, který o</a:t>
            </a:r>
            <a:r>
              <a:rPr lang="cs-CZ" sz="1400" dirty="0">
                <a:effectLst/>
              </a:rPr>
              <a:t>bsahuje:</a:t>
            </a:r>
          </a:p>
          <a:p>
            <a:pPr marL="857250" lvl="1" indent="-171450"/>
            <a:r>
              <a:rPr lang="cs-CZ" sz="1400" b="0" i="0" dirty="0">
                <a:effectLst/>
              </a:rPr>
              <a:t>lutein a </a:t>
            </a:r>
            <a:r>
              <a:rPr lang="cs-CZ" sz="1400" b="0" i="0" dirty="0" err="1">
                <a:effectLst/>
              </a:rPr>
              <a:t>zeaxanthin</a:t>
            </a:r>
            <a:r>
              <a:rPr lang="cs-CZ" sz="1400" b="0" i="0" dirty="0">
                <a:effectLst/>
              </a:rPr>
              <a:t> - vysoce purifikovaný rostlinný extrakt z aksamitníku vzpřímeného,</a:t>
            </a:r>
            <a:endParaRPr lang="cs-CZ" sz="1400" b="0" i="0" dirty="0"/>
          </a:p>
          <a:p>
            <a:pPr marL="857250" lvl="1" indent="-171450"/>
            <a:r>
              <a:rPr lang="cs-CZ" sz="1400" b="0" i="0" dirty="0">
                <a:effectLst/>
              </a:rPr>
              <a:t>koncentrovaný rybí tuk s vysokým obsahem omega-3 nenasycených mastných kyselin (DHA, EPA)</a:t>
            </a:r>
            <a:r>
              <a:rPr lang="cs-CZ" sz="1400" b="0" i="0" dirty="0"/>
              <a:t>,</a:t>
            </a:r>
            <a:endParaRPr lang="cs-CZ" sz="1400" dirty="0">
              <a:effectLst/>
            </a:endParaRPr>
          </a:p>
          <a:p>
            <a:pPr marL="857250" lvl="1" indent="-171450"/>
            <a:r>
              <a:rPr lang="cs-CZ" sz="1400" dirty="0">
                <a:effectLst/>
              </a:rPr>
              <a:t>extrakt ze světlice barvířské,</a:t>
            </a:r>
          </a:p>
          <a:p>
            <a:pPr marL="857250" lvl="1" indent="-171450"/>
            <a:r>
              <a:rPr lang="cs-CZ" sz="1400" dirty="0">
                <a:effectLst/>
              </a:rPr>
              <a:t> vitamin 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0" dirty="0">
                <a:effectLst/>
              </a:rPr>
              <a:t>DHA </a:t>
            </a:r>
            <a:r>
              <a:rPr lang="cs-CZ" sz="1400" b="0" i="0" dirty="0">
                <a:effectLst/>
              </a:rPr>
              <a:t>přispívá k udržení normálního stavu zraku.</a:t>
            </a:r>
            <a:endParaRPr lang="cs-CZ" sz="1400" b="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0" dirty="0">
                <a:effectLst/>
              </a:rPr>
              <a:t>Vitamin E</a:t>
            </a:r>
            <a:r>
              <a:rPr lang="cs-CZ" sz="1400" b="0" i="0" dirty="0">
                <a:effectLst/>
              </a:rPr>
              <a:t> přispívá k ochraně buněk před oxidativním stresem. </a:t>
            </a:r>
            <a:endParaRPr lang="cs-CZ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Po dobu prvních 3–6 měsíců léčby se má užívat 1 kapsle </a:t>
            </a:r>
            <a:r>
              <a:rPr lang="cs-CZ" sz="1400" b="0" i="0" dirty="0" err="1">
                <a:effectLst/>
              </a:rPr>
              <a:t>Lutamax</a:t>
            </a:r>
            <a:r>
              <a:rPr lang="cs-CZ" sz="1400" b="0" i="0" dirty="0">
                <a:effectLst/>
              </a:rPr>
              <a:t> DUO 20 mg denně.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Udržovací dávka: po počáteční dávce se doporučuje nepřetržité užívání 1 kapsle </a:t>
            </a:r>
            <a:r>
              <a:rPr lang="cs-CZ" sz="1400" b="0" i="0" dirty="0" err="1">
                <a:effectLst/>
              </a:rPr>
              <a:t>Lutamaxu</a:t>
            </a:r>
            <a:r>
              <a:rPr lang="cs-CZ" sz="1400" b="0" i="0" dirty="0">
                <a:effectLst/>
              </a:rPr>
              <a:t> DUO 10 mg denně.</a:t>
            </a:r>
            <a:endParaRPr lang="cs-CZ" sz="1400" dirty="0">
              <a:effectLst/>
            </a:endParaRPr>
          </a:p>
          <a:p>
            <a:endParaRPr lang="cs-CZ" sz="1000" b="1" i="0" dirty="0">
              <a:solidFill>
                <a:srgbClr val="4D4D4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AutoShape 4" descr="Hylak forte roztok 100 m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55576" y="5623229"/>
            <a:ext cx="92615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 použitím si přečtěte návod k použití a informace o bezpečném používání.</a:t>
            </a:r>
            <a:endParaRPr lang="cs-CZ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000" dirty="0"/>
              <a:t>Doplněk stravy. Užívání doplňku stravy nenahrazuje pestrou a vyváženou stravu a zdravý životní styl.</a:t>
            </a:r>
            <a:r>
              <a:rPr lang="cs-CZ" sz="1000" b="1" dirty="0"/>
              <a:t> </a:t>
            </a:r>
          </a:p>
        </p:txBody>
      </p:sp>
      <p:sp>
        <p:nvSpPr>
          <p:cNvPr id="7" name="AutoShape 4" descr="Olynth HA 1 mg/ml nosní sprej 10 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aralen 500 mg 24 tabl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FC3116-DCE9-40F5-ABA8-39259D16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4" y="2454362"/>
            <a:ext cx="3154892" cy="23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488756"/>
            <a:ext cx="11353800" cy="62434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</a:rPr>
              <a:t>SIMPLYMED PULZNÍ OXYMETR M170</a:t>
            </a:r>
            <a:endParaRPr lang="cs-CZ" sz="36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8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5" y="6171363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934" y="2041274"/>
            <a:ext cx="7167034" cy="3585005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498 ,-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1600" dirty="0"/>
              <a:t>Pu</a:t>
            </a:r>
            <a:r>
              <a:rPr lang="cs-CZ" sz="1600" i="0" dirty="0">
                <a:effectLst/>
              </a:rPr>
              <a:t>lzní </a:t>
            </a:r>
            <a:r>
              <a:rPr lang="cs-CZ" sz="1600" i="0" dirty="0" err="1">
                <a:effectLst/>
              </a:rPr>
              <a:t>oxymetr</a:t>
            </a:r>
            <a:r>
              <a:rPr lang="cs-CZ" sz="1600" i="0" dirty="0">
                <a:effectLst/>
              </a:rPr>
              <a:t> nové generace, který slouží k měření okysličení krve a tepové frekvence jednoduchým nasazením na prst. 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M</a:t>
            </a:r>
            <a:r>
              <a:rPr lang="cs-CZ" sz="1600" i="0" dirty="0">
                <a:solidFill>
                  <a:srgbClr val="000000"/>
                </a:solidFill>
                <a:effectLst/>
              </a:rPr>
              <a:t>ěří hladinu kyslíku v krvi, jeho pokles v čase a tepovou frekvenci.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1600" dirty="0"/>
              <a:t>F</a:t>
            </a:r>
            <a:r>
              <a:rPr lang="cs-CZ" sz="1600" i="0" dirty="0">
                <a:effectLst/>
              </a:rPr>
              <a:t>unkce sledování ve spánku.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F</a:t>
            </a:r>
            <a:r>
              <a:rPr lang="pl-PL" sz="1600" i="0" dirty="0">
                <a:solidFill>
                  <a:srgbClr val="000000"/>
                </a:solidFill>
                <a:effectLst/>
              </a:rPr>
              <a:t>unkce ukládání a analýzy dat.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1600" b="0" i="0" dirty="0">
                <a:effectLst/>
              </a:rPr>
              <a:t>Přehledný displej – jasně čitelné hodnoty, automatické vypnutí šetřící baterii.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pl-PL" sz="1600" i="0" dirty="0">
              <a:solidFill>
                <a:srgbClr val="000000"/>
              </a:solidFill>
              <a:effectLst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3" name="AutoShape 4" descr="Hylak forte roztok 100 m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Olynth HA 1 mg/ml nosní sprej 10 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aralen 500 mg 24 tabl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842658" y="1350411"/>
            <a:ext cx="3943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/>
              <a:t>Nabídka platí ve výdejně zdravotnických pomůcek.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73051" y="5594951"/>
            <a:ext cx="772428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 použitím si přečtěte návod k použití a informace o bezpečném používání.</a:t>
            </a:r>
            <a:endParaRPr lang="cs-CZ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900" dirty="0">
                <a:solidFill>
                  <a:srgbClr val="000000"/>
                </a:solidFill>
                <a:latin typeface="Calibri" panose="020F0502020204030204" pitchFamily="34" charset="0"/>
              </a:rPr>
              <a:t>Zdravotnický prostředek.</a:t>
            </a:r>
            <a:endParaRPr lang="cs-CZ" sz="900" b="1" dirty="0"/>
          </a:p>
          <a:p>
            <a:endParaRPr lang="cs-CZ" sz="1100" b="1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B32B172-93AA-4A0E-BC61-9D571CC79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68" y="2202112"/>
            <a:ext cx="3117850" cy="24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396EB-0093-4255-A3CA-681324DB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200" b="1" dirty="0"/>
              <a:t>ZMĚNA OTEVÍRACÍ DOBY LÉKAREN FNUSA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958305-E134-4336-8098-4B5F1EBAE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sz="3200" b="1" u="sng" dirty="0">
                <a:solidFill>
                  <a:srgbClr val="1F1A22"/>
                </a:solidFill>
                <a:latin typeface="Arial" panose="020B0604020202020204" pitchFamily="34" charset="0"/>
              </a:rPr>
              <a:t>Od 2. 3. 2026 dochází k p</a:t>
            </a:r>
            <a:r>
              <a:rPr lang="cs-CZ" sz="3200" b="1" i="0" u="sng" dirty="0">
                <a:solidFill>
                  <a:srgbClr val="1F1A22"/>
                </a:solidFill>
                <a:effectLst/>
                <a:latin typeface="Arial" panose="020B0604020202020204" pitchFamily="34" charset="0"/>
              </a:rPr>
              <a:t>rodloužení otevírací doby lékárny a k přesunu víkendového provozu.</a:t>
            </a:r>
          </a:p>
          <a:p>
            <a:endParaRPr lang="cs-CZ" sz="3200" b="1" i="0" dirty="0">
              <a:solidFill>
                <a:srgbClr val="FF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rgbClr val="FF0000"/>
                </a:solidFill>
                <a:effectLst/>
              </a:rPr>
              <a:t>Lékárna budova S </a:t>
            </a:r>
            <a:r>
              <a:rPr lang="cs-CZ" sz="2800" b="1" i="0" dirty="0">
                <a:solidFill>
                  <a:srgbClr val="4A474B"/>
                </a:solidFill>
                <a:effectLst/>
              </a:rPr>
              <a:t>– Hybešova – otevřeno </a:t>
            </a:r>
            <a:r>
              <a:rPr lang="cs-CZ" sz="2800" b="1" i="0" dirty="0">
                <a:effectLst/>
              </a:rPr>
              <a:t>po-pá</a:t>
            </a:r>
            <a:r>
              <a:rPr lang="cs-CZ" sz="2800" b="1" i="0" dirty="0">
                <a:solidFill>
                  <a:srgbClr val="FF0000"/>
                </a:solidFill>
                <a:effectLst/>
              </a:rPr>
              <a:t> 7:00-20:00</a:t>
            </a:r>
            <a:r>
              <a:rPr lang="cs-CZ" sz="2800" b="1" i="0">
                <a:solidFill>
                  <a:srgbClr val="4A474B"/>
                </a:solidFill>
                <a:effectLst/>
              </a:rPr>
              <a:t>,            </a:t>
            </a:r>
            <a:r>
              <a:rPr lang="cs-CZ" sz="2800" b="1" i="0">
                <a:effectLst/>
              </a:rPr>
              <a:t>sobota</a:t>
            </a:r>
            <a:r>
              <a:rPr lang="cs-CZ" sz="2800" b="1" i="0" dirty="0">
                <a:effectLst/>
              </a:rPr>
              <a:t>, neděle, svátky </a:t>
            </a:r>
            <a:r>
              <a:rPr lang="cs-CZ" sz="2800" b="1" i="0" dirty="0">
                <a:solidFill>
                  <a:srgbClr val="FF0000"/>
                </a:solidFill>
                <a:effectLst/>
              </a:rPr>
              <a:t>9:00-13:00 </a:t>
            </a:r>
            <a:r>
              <a:rPr lang="cs-CZ" sz="2800" b="1" i="0" dirty="0">
                <a:effectLst/>
              </a:rPr>
              <a:t>a</a:t>
            </a:r>
            <a:r>
              <a:rPr lang="cs-CZ" sz="2800" b="1" i="0" dirty="0">
                <a:solidFill>
                  <a:srgbClr val="FF0000"/>
                </a:solidFill>
                <a:effectLst/>
              </a:rPr>
              <a:t> 13:30-18:00</a:t>
            </a:r>
            <a:r>
              <a:rPr lang="cs-CZ" sz="2800" b="1" i="0" dirty="0">
                <a:solidFill>
                  <a:srgbClr val="4A474B"/>
                </a:solidFill>
                <a:effectLst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i="0" dirty="0">
              <a:solidFill>
                <a:srgbClr val="4A474B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FF0000"/>
                </a:solidFill>
                <a:effectLst/>
              </a:rPr>
              <a:t>Lékárna u vjezdu z Mendlova náměstí </a:t>
            </a:r>
            <a:r>
              <a:rPr lang="cs-CZ" sz="2400" b="1" i="0" dirty="0">
                <a:solidFill>
                  <a:srgbClr val="4A474B"/>
                </a:solidFill>
                <a:effectLst/>
              </a:rPr>
              <a:t>– po-pá </a:t>
            </a:r>
            <a:r>
              <a:rPr lang="cs-CZ" sz="2400" b="1" i="0" dirty="0">
                <a:solidFill>
                  <a:srgbClr val="FF0000"/>
                </a:solidFill>
                <a:effectLst/>
              </a:rPr>
              <a:t>7:00-17:00, </a:t>
            </a:r>
            <a:r>
              <a:rPr lang="cs-CZ" sz="2400" b="1" i="0" u="sng" dirty="0">
                <a:solidFill>
                  <a:srgbClr val="FF0000"/>
                </a:solidFill>
                <a:effectLst/>
              </a:rPr>
              <a:t>VÍKEND ZAVŘENO.</a:t>
            </a:r>
          </a:p>
          <a:p>
            <a:endParaRPr lang="cs-CZ" sz="2400" b="1" i="0" u="sng" dirty="0">
              <a:solidFill>
                <a:srgbClr val="FF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4A474B"/>
                </a:solidFill>
                <a:effectLst/>
              </a:rPr>
              <a:t>Lékárna </a:t>
            </a:r>
            <a:r>
              <a:rPr lang="cs-CZ" sz="2400" b="1" i="0" dirty="0" err="1">
                <a:solidFill>
                  <a:srgbClr val="4A474B"/>
                </a:solidFill>
                <a:effectLst/>
              </a:rPr>
              <a:t>Hansenova</a:t>
            </a:r>
            <a:r>
              <a:rPr lang="cs-CZ" sz="2400" b="1" i="0" dirty="0">
                <a:solidFill>
                  <a:srgbClr val="4A474B"/>
                </a:solidFill>
                <a:effectLst/>
              </a:rPr>
              <a:t> budova a Výdejna zdravotnických potřeb beze změn.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b="1" i="0" dirty="0">
              <a:solidFill>
                <a:srgbClr val="4A474B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4A474B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i="0" dirty="0">
              <a:solidFill>
                <a:srgbClr val="1F1A22"/>
              </a:solidFill>
              <a:effectLst/>
              <a:latin typeface="Arial" panose="020B0604020202020204" pitchFamily="34" charset="0"/>
            </a:endParaRPr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A26ADA-5866-4918-90AB-89DC3B01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0880E-3A0D-46C0-ADB6-8801C78B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3" y="6173788"/>
            <a:ext cx="5566610" cy="365125"/>
          </a:xfrm>
        </p:spPr>
        <p:txBody>
          <a:bodyPr/>
          <a:lstStyle/>
          <a:p>
            <a:r>
              <a:rPr lang="cs-CZ" sz="2000" dirty="0"/>
              <a:t>www.fnusa.cz       facebook.com/</a:t>
            </a:r>
            <a:r>
              <a:rPr lang="cs-CZ" sz="2000" dirty="0" err="1"/>
              <a:t>fnusa.icrc</a:t>
            </a:r>
            <a:r>
              <a:rPr lang="cs-CZ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843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26" y="1313728"/>
            <a:ext cx="7476937" cy="32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Šipka doleva 51"/>
          <p:cNvSpPr/>
          <p:nvPr/>
        </p:nvSpPr>
        <p:spPr>
          <a:xfrm rot="6831816">
            <a:off x="7933278" y="4395131"/>
            <a:ext cx="942441" cy="276316"/>
          </a:xfrm>
          <a:prstGeom prst="leftArrow">
            <a:avLst>
              <a:gd name="adj1" fmla="val 3628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74620" y="4069273"/>
            <a:ext cx="3514067" cy="1090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1600" b="1" dirty="0"/>
              <a:t>Výdej biologické léčby </a:t>
            </a:r>
          </a:p>
          <a:p>
            <a:r>
              <a:rPr lang="cs-CZ" sz="1600" dirty="0"/>
              <a:t>(</a:t>
            </a:r>
            <a:r>
              <a:rPr lang="cs-CZ" sz="1400" dirty="0" err="1"/>
              <a:t>centrové</a:t>
            </a:r>
            <a:r>
              <a:rPr lang="cs-CZ" sz="1400" dirty="0"/>
              <a:t> léčby, na žádanky</a:t>
            </a:r>
            <a:r>
              <a:rPr lang="cs-CZ" sz="1600" dirty="0"/>
              <a:t>) </a:t>
            </a:r>
            <a:r>
              <a:rPr lang="cs-CZ" sz="1400" dirty="0"/>
              <a:t>tel. 543 182 169</a:t>
            </a:r>
            <a:r>
              <a:rPr lang="cs-CZ" sz="1600" dirty="0"/>
              <a:t>            </a:t>
            </a:r>
          </a:p>
          <a:p>
            <a:r>
              <a:rPr lang="cs-CZ" sz="1600" b="1" dirty="0"/>
              <a:t>v budově S2, 1. patro – </a:t>
            </a:r>
            <a:r>
              <a:rPr lang="cs-CZ" sz="1600" dirty="0"/>
              <a:t>oddělení zásob</a:t>
            </a:r>
          </a:p>
          <a:p>
            <a:r>
              <a:rPr lang="cs-CZ" sz="1600" dirty="0"/>
              <a:t>v pracovní dny </a:t>
            </a:r>
            <a:r>
              <a:rPr lang="cs-CZ" sz="1600" b="1" dirty="0">
                <a:solidFill>
                  <a:srgbClr val="FF0000"/>
                </a:solidFill>
              </a:rPr>
              <a:t>pouze v čase 7-15:30</a:t>
            </a:r>
          </a:p>
        </p:txBody>
      </p:sp>
      <p:sp>
        <p:nvSpPr>
          <p:cNvPr id="2" name="Obdélník 1"/>
          <p:cNvSpPr/>
          <p:nvPr/>
        </p:nvSpPr>
        <p:spPr>
          <a:xfrm>
            <a:off x="6417297" y="4899599"/>
            <a:ext cx="2087872" cy="59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1600" dirty="0"/>
              <a:t>Branka z ulice Hybešova otevřena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4692155" y="3724741"/>
            <a:ext cx="3036101" cy="614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979145" y="2055441"/>
            <a:ext cx="293441" cy="644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102025" y="1076709"/>
            <a:ext cx="2840922" cy="1090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1600" b="1" dirty="0"/>
              <a:t>Lékárna u vjezdu z Mendlova náměstí </a:t>
            </a:r>
          </a:p>
          <a:p>
            <a:r>
              <a:rPr lang="cs-CZ" sz="1600" dirty="0"/>
              <a:t>před vrátnicí vpravo</a:t>
            </a:r>
          </a:p>
          <a:p>
            <a:r>
              <a:rPr lang="cs-CZ" sz="1600" dirty="0"/>
              <a:t>v pracovní dny :</a:t>
            </a:r>
            <a:r>
              <a:rPr lang="cs-CZ" sz="1600" b="1" dirty="0">
                <a:solidFill>
                  <a:srgbClr val="FF0000"/>
                </a:solidFill>
              </a:rPr>
              <a:t>7 – 17 hodin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505170" y="344786"/>
            <a:ext cx="3543821" cy="11209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1600" b="1" dirty="0"/>
              <a:t>Lékárna </a:t>
            </a:r>
            <a:r>
              <a:rPr lang="cs-CZ" sz="1600" b="1" dirty="0" err="1"/>
              <a:t>Hansenova</a:t>
            </a:r>
            <a:r>
              <a:rPr lang="cs-CZ" sz="1600" b="1" dirty="0"/>
              <a:t> budova</a:t>
            </a:r>
          </a:p>
          <a:p>
            <a:r>
              <a:rPr lang="cs-CZ" sz="1600" dirty="0"/>
              <a:t>vstup z chodby v budově A    vlevo od hlavního vchodu z ul. Pekařská</a:t>
            </a:r>
          </a:p>
          <a:p>
            <a:r>
              <a:rPr lang="cs-CZ" sz="1600" dirty="0"/>
              <a:t>v pracovní dny: </a:t>
            </a:r>
            <a:r>
              <a:rPr lang="cs-CZ" sz="1600" b="1" dirty="0">
                <a:solidFill>
                  <a:srgbClr val="FF0000"/>
                </a:solidFill>
              </a:rPr>
              <a:t>7 – 17 hodin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6010865" y="1138341"/>
            <a:ext cx="2481193" cy="8025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Šipka dolů 7"/>
          <p:cNvSpPr/>
          <p:nvPr/>
        </p:nvSpPr>
        <p:spPr>
          <a:xfrm>
            <a:off x="5661904" y="1234419"/>
            <a:ext cx="189880" cy="5885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102720" y="943440"/>
            <a:ext cx="1308249" cy="320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1400" dirty="0"/>
              <a:t>Hlavní vchod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" y="344786"/>
            <a:ext cx="8415636" cy="34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    Lékárny pro veřejnost ve Fakultní nemocnici u sv. Anny v Brně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55" y="5462479"/>
            <a:ext cx="2087871" cy="125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818596" y="5297821"/>
            <a:ext cx="4180237" cy="10286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Lékárna </a:t>
            </a:r>
            <a:r>
              <a:rPr lang="cs-CZ" sz="2000" dirty="0">
                <a:solidFill>
                  <a:srgbClr val="FF0000"/>
                </a:solidFill>
              </a:rPr>
              <a:t>budova S u vchodu Hybešova </a:t>
            </a:r>
          </a:p>
          <a:p>
            <a:r>
              <a:rPr lang="cs-CZ" sz="2000" dirty="0"/>
              <a:t>Po-Pá </a:t>
            </a:r>
            <a:r>
              <a:rPr lang="cs-CZ" sz="2000" dirty="0">
                <a:solidFill>
                  <a:srgbClr val="FF0000"/>
                </a:solidFill>
              </a:rPr>
              <a:t>7 – 20 hodin</a:t>
            </a:r>
          </a:p>
          <a:p>
            <a:r>
              <a:rPr lang="cs-CZ" sz="2000" dirty="0"/>
              <a:t>So, Ne, svátky </a:t>
            </a:r>
            <a:r>
              <a:rPr lang="cs-CZ" sz="2000" dirty="0">
                <a:solidFill>
                  <a:srgbClr val="FF0000"/>
                </a:solidFill>
              </a:rPr>
              <a:t>9-13 a 13:30 -18 hodin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8678952" y="4533290"/>
            <a:ext cx="3131212" cy="8439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cs-CZ" sz="1600" b="1" dirty="0"/>
              <a:t>Výdejna zdravotnických </a:t>
            </a:r>
          </a:p>
          <a:p>
            <a:r>
              <a:rPr lang="cs-CZ" sz="1600" b="1" dirty="0"/>
              <a:t>potřeb </a:t>
            </a:r>
          </a:p>
          <a:p>
            <a:r>
              <a:rPr lang="cs-CZ" sz="1600" dirty="0"/>
              <a:t>V pracovní dny: </a:t>
            </a:r>
            <a:r>
              <a:rPr lang="cs-CZ" sz="1600" b="1" dirty="0">
                <a:solidFill>
                  <a:srgbClr val="FF0000"/>
                </a:solidFill>
              </a:rPr>
              <a:t>7 – 17 hodin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 flipV="1">
            <a:off x="4998833" y="3741170"/>
            <a:ext cx="3230329" cy="17213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8678953" y="3936187"/>
            <a:ext cx="259422" cy="590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0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6E74C-B137-45E0-99EC-C8598492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Lékárny Fakultní nemocnice u sv. Anny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86E59-6C86-4F03-94CD-4F9192AF8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Lékárna budova S, vchod z Hybešovy ulice – široký sortiment bezlepkových potravin, </a:t>
            </a:r>
            <a:r>
              <a:rPr 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tel. 543 182 164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Lékárna u vjezdu z Mendlova náměstí – široký sortiment kosmetiky</a:t>
            </a:r>
          </a:p>
          <a:p>
            <a:pPr algn="just"/>
            <a:r>
              <a:rPr lang="cs-CZ" sz="2400" dirty="0">
                <a:cs typeface="Arial" panose="020B0604020202020204" pitchFamily="34" charset="0"/>
              </a:rPr>
              <a:t>      AVENE, BIODERMA, VICHY, LA ROCHE, EUCERIN, </a:t>
            </a:r>
            <a:r>
              <a:rPr 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tel. 543 181 135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Lékárna </a:t>
            </a:r>
            <a:r>
              <a:rPr lang="cs-CZ" sz="2400" dirty="0" err="1">
                <a:cs typeface="Arial" panose="020B0604020202020204" pitchFamily="34" charset="0"/>
              </a:rPr>
              <a:t>Hansenova</a:t>
            </a:r>
            <a:r>
              <a:rPr lang="cs-CZ" sz="2400" dirty="0">
                <a:cs typeface="Arial" panose="020B0604020202020204" pitchFamily="34" charset="0"/>
              </a:rPr>
              <a:t> budova, vchod z Pekařské ulice -  široký sortiment kosmetiky</a:t>
            </a:r>
          </a:p>
          <a:p>
            <a:pPr algn="just"/>
            <a:r>
              <a:rPr lang="cs-CZ" sz="2400" dirty="0">
                <a:cs typeface="Arial" panose="020B0604020202020204" pitchFamily="34" charset="0"/>
              </a:rPr>
              <a:t>       BIODERMA, VICHY, LA ROCHE, EUCERIN, RYOR, DERMEDIC </a:t>
            </a:r>
            <a:r>
              <a:rPr 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tel. 543 182 173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Výdejna zdravotnických potřeb – tonometry, </a:t>
            </a:r>
            <a:r>
              <a:rPr lang="cs-CZ" sz="2400" dirty="0" err="1">
                <a:cs typeface="Arial" panose="020B0604020202020204" pitchFamily="34" charset="0"/>
              </a:rPr>
              <a:t>oxymetry</a:t>
            </a:r>
            <a:r>
              <a:rPr lang="cs-CZ" sz="2400" dirty="0">
                <a:cs typeface="Arial" panose="020B0604020202020204" pitchFamily="34" charset="0"/>
              </a:rPr>
              <a:t>, kompresivní punčochy,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bezkontaktní teploměry, elektrické zubní kartáčky, zubní sprcha </a:t>
            </a:r>
            <a:r>
              <a:rPr lang="cs-CZ" sz="2400" dirty="0" err="1">
                <a:cs typeface="Arial" panose="020B0604020202020204" pitchFamily="34" charset="0"/>
              </a:rPr>
              <a:t>Waterpik</a:t>
            </a:r>
            <a:r>
              <a:rPr lang="cs-CZ" sz="2400" dirty="0">
                <a:cs typeface="Arial" panose="020B0604020202020204" pitchFamily="34" charset="0"/>
              </a:rPr>
              <a:t> ultra a další,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tel.</a:t>
            </a:r>
            <a:r>
              <a:rPr 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543 182 107 </a:t>
            </a:r>
            <a:br>
              <a:rPr lang="cs-CZ" sz="2400" dirty="0">
                <a:cs typeface="Arial" panose="020B0604020202020204" pitchFamily="34" charset="0"/>
              </a:rPr>
            </a:br>
            <a:endParaRPr lang="cs-CZ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192602-419B-4427-B8D3-EDB89303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Nemocniční lékárna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43C5E-8F3B-4426-881D-989FCFA1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www.fnusa.cz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AVÈNE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399" y="1655100"/>
            <a:ext cx="7607969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250 Kč</a:t>
            </a:r>
          </a:p>
          <a:p>
            <a:pPr algn="ctr"/>
            <a:r>
              <a:rPr lang="cs-CZ" sz="14400" b="1" dirty="0"/>
              <a:t>PŘI NÁKUPU NAD 890 Kč.</a:t>
            </a:r>
          </a:p>
          <a:p>
            <a:pPr algn="ctr"/>
            <a:endParaRPr lang="cs-CZ" sz="14400" b="1" dirty="0"/>
          </a:p>
          <a:p>
            <a:pPr algn="ctr"/>
            <a:r>
              <a:rPr lang="cs-CZ" sz="7200" b="1" dirty="0"/>
              <a:t>Akce platí do 30. 4.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Nelze využít na přípravky </a:t>
            </a:r>
            <a:r>
              <a:rPr lang="cs-CZ" sz="6400" b="1" dirty="0" err="1"/>
              <a:t>Avène</a:t>
            </a:r>
            <a:r>
              <a:rPr lang="cs-CZ" sz="6400" b="1" dirty="0"/>
              <a:t> </a:t>
            </a:r>
            <a:r>
              <a:rPr lang="cs-CZ" sz="6400" b="1" dirty="0" err="1"/>
              <a:t>Hyaluron</a:t>
            </a:r>
            <a:r>
              <a:rPr lang="cs-CZ" sz="6400" b="1" dirty="0"/>
              <a:t> </a:t>
            </a:r>
            <a:r>
              <a:rPr lang="cs-CZ" sz="6400" b="1" dirty="0" err="1"/>
              <a:t>Activ</a:t>
            </a:r>
            <a:r>
              <a:rPr lang="cs-CZ" sz="6400" b="1" dirty="0"/>
              <a:t> </a:t>
            </a:r>
            <a:r>
              <a:rPr lang="cs-CZ" sz="6400" b="1" dirty="0" err="1"/>
              <a:t>Procedure</a:t>
            </a:r>
            <a:r>
              <a:rPr lang="cs-CZ" sz="6400" b="1" dirty="0"/>
              <a:t>.</a:t>
            </a:r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7802751" y="1359348"/>
            <a:ext cx="4148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5D4DD8-2421-4F49-9C42-C6FB2183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1" y="1479641"/>
            <a:ext cx="2907676" cy="38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A-DERMA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399" y="1655100"/>
            <a:ext cx="7607969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250 Kč</a:t>
            </a:r>
          </a:p>
          <a:p>
            <a:pPr algn="ctr"/>
            <a:r>
              <a:rPr lang="cs-CZ" sz="14400" b="1" dirty="0"/>
              <a:t>PŘI NÁKUPU NAD 890 Kč.</a:t>
            </a:r>
          </a:p>
          <a:p>
            <a:pPr algn="ctr"/>
            <a:endParaRPr lang="cs-CZ" sz="14400" b="1" dirty="0"/>
          </a:p>
          <a:p>
            <a:pPr algn="ctr"/>
            <a:r>
              <a:rPr lang="cs-CZ" sz="7200" b="1" dirty="0"/>
              <a:t>Akce platí do 31. 3.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7802751" y="1359348"/>
            <a:ext cx="4148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575A1B4-D656-48C3-BDB4-B0239EF7537C}"/>
              </a:ext>
            </a:extLst>
          </p:cNvPr>
          <p:cNvPicPr/>
          <p:nvPr/>
        </p:nvPicPr>
        <p:blipFill rotWithShape="1">
          <a:blip r:embed="rId2"/>
          <a:srcRect l="57705" t="11382" r="8565"/>
          <a:stretch/>
        </p:blipFill>
        <p:spPr bwMode="auto">
          <a:xfrm>
            <a:off x="977566" y="1655100"/>
            <a:ext cx="2832434" cy="3763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99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BIODERMA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0" y="1655100"/>
            <a:ext cx="7023768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AKCE</a:t>
            </a:r>
          </a:p>
          <a:p>
            <a:pPr algn="ctr"/>
            <a:r>
              <a:rPr lang="cs-CZ" sz="17600" b="1" dirty="0"/>
              <a:t> 2+1 ZDARMA</a:t>
            </a:r>
          </a:p>
          <a:p>
            <a:pPr algn="ctr"/>
            <a:endParaRPr lang="cs-CZ" sz="17600" b="1" dirty="0"/>
          </a:p>
          <a:p>
            <a:pPr algn="ctr"/>
            <a:r>
              <a:rPr lang="cs-CZ" sz="7200" b="1" dirty="0"/>
              <a:t>Akce platí do 31. 3. 2026 nebo do vyprodání zásob.</a:t>
            </a:r>
          </a:p>
          <a:p>
            <a:pPr algn="ctr"/>
            <a:r>
              <a:rPr lang="cs-CZ" sz="7200" b="1" dirty="0"/>
              <a:t>ZDARMA JE NEJLEVNĚJŠÍ ZAKOUPENÝ PRODUKT.</a:t>
            </a:r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82894B-3EC3-4D0D-A806-CE94446159D2}"/>
              </a:ext>
            </a:extLst>
          </p:cNvPr>
          <p:cNvSpPr txBox="1"/>
          <p:nvPr/>
        </p:nvSpPr>
        <p:spPr>
          <a:xfrm>
            <a:off x="6891867" y="131547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 a v </a:t>
            </a:r>
            <a:r>
              <a:rPr lang="cs-CZ" sz="1400" b="1" u="sng" dirty="0" err="1"/>
              <a:t>Hansenově</a:t>
            </a:r>
            <a:r>
              <a:rPr lang="cs-CZ" sz="1400" b="1" u="sng" dirty="0"/>
              <a:t> budově.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3FD5C1-756D-4663-953F-64DB94FB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42" y="1359348"/>
            <a:ext cx="3330390" cy="42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CERAVE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0" y="1655100"/>
            <a:ext cx="7023768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20 %</a:t>
            </a:r>
          </a:p>
          <a:p>
            <a:pPr algn="ctr"/>
            <a:r>
              <a:rPr lang="cs-CZ" sz="17600" b="1" dirty="0"/>
              <a:t>NA VŠECHNY PRODUKTY.</a:t>
            </a:r>
          </a:p>
          <a:p>
            <a:pPr algn="ctr"/>
            <a:endParaRPr lang="cs-CZ" sz="17600" b="1" dirty="0"/>
          </a:p>
          <a:p>
            <a:pPr algn="ctr"/>
            <a:r>
              <a:rPr lang="cs-CZ" sz="7200" b="1" dirty="0"/>
              <a:t>Akce platí do 31. 3. 2026 nebo do vyprodání zásob.</a:t>
            </a:r>
          </a:p>
          <a:p>
            <a:pPr algn="ctr"/>
            <a:r>
              <a:rPr lang="cs-CZ" sz="6400" b="1"/>
              <a:t>Slevu </a:t>
            </a:r>
            <a:r>
              <a:rPr lang="cs-CZ" sz="6400" b="1" dirty="0"/>
              <a:t>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82894B-3EC3-4D0D-A806-CE94446159D2}"/>
              </a:ext>
            </a:extLst>
          </p:cNvPr>
          <p:cNvSpPr txBox="1"/>
          <p:nvPr/>
        </p:nvSpPr>
        <p:spPr>
          <a:xfrm>
            <a:off x="7832147" y="1501211"/>
            <a:ext cx="3856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9524DE0-A603-4D20-B152-168691DD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9" y="1513236"/>
            <a:ext cx="2570228" cy="3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0EB1-211C-4ACC-9E34-7DCD63C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369"/>
            <a:ext cx="11353800" cy="6243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DUCRAY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4EA6F-0887-40A5-AEE9-911A83B6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73787"/>
            <a:ext cx="2981826" cy="365125"/>
          </a:xfrm>
        </p:spPr>
        <p:txBody>
          <a:bodyPr/>
          <a:lstStyle/>
          <a:p>
            <a:r>
              <a:rPr lang="cs-CZ" sz="2000" dirty="0"/>
              <a:t>Nemocniční lékárna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92FC9-75C7-4354-85C3-1F0148F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4" y="6171362"/>
            <a:ext cx="5121442" cy="365125"/>
          </a:xfrm>
        </p:spPr>
        <p:txBody>
          <a:bodyPr/>
          <a:lstStyle/>
          <a:p>
            <a:r>
              <a:rPr lang="cs-CZ" sz="2000" dirty="0"/>
              <a:t>www.fnusa.cz        facebook.com/fnusa.icrc/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FDE70-AFB2-41FE-BFEC-66AFD6C6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399" y="1655100"/>
            <a:ext cx="7607969" cy="419163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cs-CZ" sz="11200" b="1" dirty="0"/>
          </a:p>
          <a:p>
            <a:pPr algn="ctr"/>
            <a:r>
              <a:rPr lang="cs-CZ" sz="17600" b="1" dirty="0"/>
              <a:t>SLEVA 100 Kč</a:t>
            </a:r>
          </a:p>
          <a:p>
            <a:pPr algn="ctr"/>
            <a:r>
              <a:rPr lang="cs-CZ" sz="14400" b="1" dirty="0"/>
              <a:t>PŘI NÁKUPU NAD 390 Kč.</a:t>
            </a:r>
          </a:p>
          <a:p>
            <a:pPr algn="ctr"/>
            <a:endParaRPr lang="cs-CZ" sz="14400" b="1" dirty="0"/>
          </a:p>
          <a:p>
            <a:pPr algn="ctr"/>
            <a:r>
              <a:rPr lang="cs-CZ" sz="7200" b="1" dirty="0"/>
              <a:t>Akce platí do 31. 3. 2026 nebo do vyprodání zásob.</a:t>
            </a:r>
          </a:p>
          <a:p>
            <a:pPr algn="ctr"/>
            <a:endParaRPr lang="cs-CZ" sz="7200" b="1" dirty="0"/>
          </a:p>
          <a:p>
            <a:pPr algn="ctr"/>
            <a:r>
              <a:rPr lang="cs-CZ" sz="6400" b="1" dirty="0"/>
              <a:t>Slevu nelze kombinovat s jinými akčními nabídkami. </a:t>
            </a:r>
          </a:p>
          <a:p>
            <a:pPr algn="ctr"/>
            <a:r>
              <a:rPr lang="cs-CZ" sz="4800" b="0" i="0" u="none" strike="noStrike" baseline="0" dirty="0">
                <a:solidFill>
                  <a:srgbClr val="000000"/>
                </a:solidFill>
              </a:rPr>
              <a:t>Nelze využít v rámci Benefitů pro zaměstnance FNUSA.</a:t>
            </a:r>
            <a:endParaRPr lang="cs-CZ" sz="4800" dirty="0"/>
          </a:p>
          <a:p>
            <a:pPr algn="ctr"/>
            <a:endParaRPr lang="cs-CZ" sz="5600" b="1" dirty="0"/>
          </a:p>
          <a:p>
            <a:pPr algn="ctr"/>
            <a:endParaRPr lang="cs-CZ" sz="5600" b="1" dirty="0"/>
          </a:p>
          <a:p>
            <a:pPr algn="ctr"/>
            <a:r>
              <a:rPr lang="cs-CZ" sz="4900" b="1" dirty="0"/>
              <a:t> </a:t>
            </a:r>
          </a:p>
          <a:p>
            <a:pPr algn="ctr"/>
            <a:endParaRPr lang="cs-CZ" sz="6200" b="1" dirty="0"/>
          </a:p>
          <a:p>
            <a:pPr algn="ctr"/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4905" y="5585121"/>
            <a:ext cx="320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Kosmetický přípravek.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8EED92-D12A-40E5-99F2-D35D4EF4F36C}"/>
              </a:ext>
            </a:extLst>
          </p:cNvPr>
          <p:cNvSpPr txBox="1"/>
          <p:nvPr/>
        </p:nvSpPr>
        <p:spPr>
          <a:xfrm>
            <a:off x="7802751" y="1359348"/>
            <a:ext cx="4148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/>
              <a:t>Nabídka platí v lékárně u Mendlova náměstí.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6E330E9-07B4-43E5-98C7-4E17F3AC2C25}"/>
              </a:ext>
            </a:extLst>
          </p:cNvPr>
          <p:cNvPicPr/>
          <p:nvPr/>
        </p:nvPicPr>
        <p:blipFill rotWithShape="1">
          <a:blip r:embed="rId2"/>
          <a:srcRect l="58201" t="9229" r="7738"/>
          <a:stretch/>
        </p:blipFill>
        <p:spPr bwMode="auto">
          <a:xfrm>
            <a:off x="808960" y="1393057"/>
            <a:ext cx="2860674" cy="4071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6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19067</TotalTime>
  <Words>1834</Words>
  <Application>Microsoft Office PowerPoint</Application>
  <PresentationFormat>Širokoúhlá obrazovka</PresentationFormat>
  <Paragraphs>294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Motiv Office</vt:lpstr>
      <vt:lpstr>1_Motiv Office</vt:lpstr>
      <vt:lpstr>NABÍDKA Z NEMOCNIČNÍ LÉKÁRNY FNUSA 3/2026</vt:lpstr>
      <vt:lpstr>ZMĚNA OTEVÍRACÍ DOBY LÉKAREN FNUSA</vt:lpstr>
      <vt:lpstr>Prezentace aplikace PowerPoint</vt:lpstr>
      <vt:lpstr>Lékárny Fakultní nemocnice u sv. Anny</vt:lpstr>
      <vt:lpstr>AVÈNE</vt:lpstr>
      <vt:lpstr>A-DERMA</vt:lpstr>
      <vt:lpstr>BIODERMA</vt:lpstr>
      <vt:lpstr>CERAVE</vt:lpstr>
      <vt:lpstr>DUCRAY</vt:lpstr>
      <vt:lpstr>KLORANE</vt:lpstr>
      <vt:lpstr>LA-ROCHE POSAY</vt:lpstr>
      <vt:lpstr>EUCERIN</vt:lpstr>
      <vt:lpstr>EUCERIN</vt:lpstr>
      <vt:lpstr>VICHY</vt:lpstr>
      <vt:lpstr>VICHY</vt:lpstr>
      <vt:lpstr> MAGNEROT 500mg 100 tablet  </vt:lpstr>
      <vt:lpstr>  REVITANERV STRONG 30 tobolek    </vt:lpstr>
      <vt:lpstr>  LUTAMAX DUO 20 mg 30 tobolek  l</vt:lpstr>
      <vt:lpstr>SIMPLYMED PULZNÍ OXYMETR M170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Kapcárová Jiřina (207610)</dc:creator>
  <cp:lastModifiedBy>FNUSAUSER1</cp:lastModifiedBy>
  <cp:revision>851</cp:revision>
  <cp:lastPrinted>2024-03-01T08:34:14Z</cp:lastPrinted>
  <dcterms:created xsi:type="dcterms:W3CDTF">2021-09-30T08:36:47Z</dcterms:created>
  <dcterms:modified xsi:type="dcterms:W3CDTF">2026-03-06T08:44:33Z</dcterms:modified>
</cp:coreProperties>
</file>